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91" d="100"/>
          <a:sy n="91" d="100"/>
        </p:scale>
        <p:origin x="-786" y="-96"/>
      </p:cViewPr>
      <p:guideLst>
        <p:guide orient="horz" pos="540"/>
        <p:guide pos="144"/>
        <p:guide orient="horz" pos="1620"/>
        <p:guide orient="horz" pos="6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endParaRPr b="1">
              <a:latin typeface="Calibri" panose="020F0502020204030204"/>
              <a:ea typeface="Calibri" panose="020F0502020204030204"/>
              <a:cs typeface="Calibri" panose="020F0502020204030204"/>
              <a:sym typeface="Calibri" panose="020F0502020204030204"/>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213163"/>
                </a:solidFill>
              </a:rPr>
              <a:t>Reference</a:t>
            </a:r>
            <a:endParaRPr sz="1100"/>
          </a:p>
          <a:p>
            <a:pPr marL="173990" lvl="0" indent="-104140" algn="l" rtl="0">
              <a:lnSpc>
                <a:spcPct val="100000"/>
              </a:lnSpc>
              <a:spcBef>
                <a:spcPts val="0"/>
              </a:spcBef>
              <a:spcAft>
                <a:spcPts val="0"/>
              </a:spcAft>
              <a:buSzPts val="1100"/>
              <a:buFont typeface="Arial" panose="020B0604020202020204"/>
              <a:buNone/>
            </a:pPr>
            <a:endParaRPr sz="1100"/>
          </a:p>
          <a:p>
            <a:pPr marL="173990" lvl="0" indent="-173990" algn="l" rtl="0">
              <a:lnSpc>
                <a:spcPct val="100000"/>
              </a:lnSpc>
              <a:spcBef>
                <a:spcPts val="0"/>
              </a:spcBef>
              <a:spcAft>
                <a:spcPts val="0"/>
              </a:spcAft>
              <a:buSzPts val="1100"/>
              <a:buFont typeface="Arial" panose="020B0604020202020204"/>
              <a:buChar char="•"/>
            </a:pPr>
            <a:r>
              <a:rPr lang="en-US" sz="1100"/>
              <a:t>These are the references for this session.</a:t>
            </a:r>
            <a:endParaRPr sz="1100" b="0" strike="noStrike">
              <a:latin typeface="Arial" panose="020B0604020202020204"/>
              <a:ea typeface="Arial" panose="020B0604020202020204"/>
              <a:cs typeface="Arial" panose="020B0604020202020204"/>
              <a:sym typeface="Arial" panose="020B0604020202020204"/>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F2F2F2"/>
                </a:solidFill>
              </a:rPr>
              <a:t>EARTHQUAKE PREDICTION SYSTEM</a:t>
            </a:r>
            <a:endParaRPr lang="en-US" sz="1100" b="1">
              <a:solidFill>
                <a:srgbClr val="F2F2F2"/>
              </a:solidFill>
            </a:endParaRP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Face Emotion and Age Detection</a:t>
            </a:r>
            <a:endPar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84" name="Google Shape;3084;p1"/>
          <p:cNvPicPr preferRelativeResize="0"/>
          <p:nvPr/>
        </p:nvPicPr>
        <p:blipFill rotWithShape="1">
          <a:blip r:embed="rId12"/>
          <a:srcRect/>
          <a:stretch>
            <a:fill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hyperlink" Target="https://github.com/jayavel2004/Earthquake_Prediction_System"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grpSp>
        <p:nvGrpSpPr>
          <p:cNvPr id="3131" name="Google Shape;3131;p13"/>
          <p:cNvGrpSpPr/>
          <p:nvPr/>
        </p:nvGrpSpPr>
        <p:grpSpPr>
          <a:xfrm>
            <a:off x="0" y="0"/>
            <a:ext cx="9215100" cy="5231642"/>
            <a:chOff x="-13523" y="-66567"/>
            <a:chExt cx="9215100" cy="5231642"/>
          </a:xfrm>
        </p:grpSpPr>
        <p:pic>
          <p:nvPicPr>
            <p:cNvPr id="3132" name="Google Shape;3132;p13" descr="A blue circle with icons and circles&#10;&#10;Description automatically generated with medium confidence"/>
            <p:cNvPicPr preferRelativeResize="0"/>
            <p:nvPr/>
          </p:nvPicPr>
          <p:blipFill rotWithShape="1">
            <a:blip r:embed="rId1"/>
            <a:srcRect b="15547"/>
            <a:stretch>
              <a:fillRect/>
            </a:stretch>
          </p:blipFill>
          <p:spPr>
            <a:xfrm>
              <a:off x="-10160" y="-66567"/>
              <a:ext cx="9208395" cy="5179723"/>
            </a:xfrm>
            <a:prstGeom prst="rect">
              <a:avLst/>
            </a:prstGeom>
            <a:noFill/>
            <a:ln>
              <a:noFill/>
            </a:ln>
          </p:spPr>
        </p:pic>
        <p:sp>
          <p:nvSpPr>
            <p:cNvPr id="3133" name="Google Shape;3133;p13"/>
            <p:cNvSpPr/>
            <p:nvPr/>
          </p:nvSpPr>
          <p:spPr>
            <a:xfrm>
              <a:off x="-13523" y="-59125"/>
              <a:ext cx="9215100" cy="5224200"/>
            </a:xfrm>
            <a:prstGeom prst="rect">
              <a:avLst/>
            </a:prstGeom>
            <a:solidFill>
              <a:srgbClr val="002060">
                <a:alpha val="937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3134" name="Google Shape;3134;p13"/>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135" name="Google Shape;3135;p13"/>
          <p:cNvGrpSpPr/>
          <p:nvPr/>
        </p:nvGrpSpPr>
        <p:grpSpPr>
          <a:xfrm>
            <a:off x="1548292" y="982176"/>
            <a:ext cx="6047411" cy="600907"/>
            <a:chOff x="1567263" y="1495382"/>
            <a:chExt cx="6047411" cy="600907"/>
          </a:xfrm>
        </p:grpSpPr>
        <p:pic>
          <p:nvPicPr>
            <p:cNvPr id="3136" name="Google Shape;3136;p13" descr="A close up of a sign&#10;&#10;Description automatically generated"/>
            <p:cNvPicPr preferRelativeResize="0"/>
            <p:nvPr/>
          </p:nvPicPr>
          <p:blipFill rotWithShape="1">
            <a:blip r:embed="rId2"/>
            <a:srcRect/>
            <a:stretch>
              <a:fillRect/>
            </a:stretch>
          </p:blipFill>
          <p:spPr>
            <a:xfrm>
              <a:off x="4755974" y="1620847"/>
              <a:ext cx="1163979" cy="389110"/>
            </a:xfrm>
            <a:prstGeom prst="rect">
              <a:avLst/>
            </a:prstGeom>
            <a:noFill/>
            <a:ln>
              <a:noFill/>
            </a:ln>
          </p:spPr>
        </p:pic>
        <p:pic>
          <p:nvPicPr>
            <p:cNvPr id="3137" name="Google Shape;3137;p13"/>
            <p:cNvPicPr preferRelativeResize="0"/>
            <p:nvPr/>
          </p:nvPicPr>
          <p:blipFill rotWithShape="1">
            <a:blip r:embed="rId3"/>
            <a:srcRect t="20552"/>
            <a:stretch>
              <a:fillRect/>
            </a:stretch>
          </p:blipFill>
          <p:spPr>
            <a:xfrm>
              <a:off x="3675859" y="1608154"/>
              <a:ext cx="787774" cy="414498"/>
            </a:xfrm>
            <a:prstGeom prst="rect">
              <a:avLst/>
            </a:prstGeom>
            <a:noFill/>
            <a:ln>
              <a:noFill/>
            </a:ln>
          </p:spPr>
        </p:pic>
        <p:cxnSp>
          <p:nvCxnSpPr>
            <p:cNvPr id="3138" name="Google Shape;3138;p13"/>
            <p:cNvCxnSpPr/>
            <p:nvPr/>
          </p:nvCxnSpPr>
          <p:spPr>
            <a:xfrm>
              <a:off x="4609804" y="1534389"/>
              <a:ext cx="0" cy="561900"/>
            </a:xfrm>
            <a:prstGeom prst="straightConnector1">
              <a:avLst/>
            </a:prstGeom>
            <a:noFill/>
            <a:ln w="9525" cap="flat" cmpd="sng">
              <a:solidFill>
                <a:srgbClr val="A5A5A5"/>
              </a:solidFill>
              <a:prstDash val="solid"/>
              <a:round/>
              <a:headEnd type="none" w="sm" len="sm"/>
              <a:tailEnd type="none" w="sm" len="sm"/>
            </a:ln>
          </p:spPr>
        </p:cxnSp>
        <p:cxnSp>
          <p:nvCxnSpPr>
            <p:cNvPr id="3139" name="Google Shape;3139;p13"/>
            <p:cNvCxnSpPr/>
            <p:nvPr/>
          </p:nvCxnSpPr>
          <p:spPr>
            <a:xfrm>
              <a:off x="6066122"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0" name="Google Shape;3140;p13"/>
            <p:cNvPicPr preferRelativeResize="0"/>
            <p:nvPr/>
          </p:nvPicPr>
          <p:blipFill rotWithShape="1">
            <a:blip r:embed="rId4"/>
            <a:srcRect/>
            <a:stretch>
              <a:fillRect/>
            </a:stretch>
          </p:blipFill>
          <p:spPr>
            <a:xfrm>
              <a:off x="6212294" y="1633695"/>
              <a:ext cx="1402380" cy="363414"/>
            </a:xfrm>
            <a:prstGeom prst="rect">
              <a:avLst/>
            </a:prstGeom>
            <a:noFill/>
            <a:ln>
              <a:noFill/>
            </a:ln>
          </p:spPr>
        </p:pic>
        <p:cxnSp>
          <p:nvCxnSpPr>
            <p:cNvPr id="3141" name="Google Shape;3141;p13"/>
            <p:cNvCxnSpPr/>
            <p:nvPr/>
          </p:nvCxnSpPr>
          <p:spPr>
            <a:xfrm>
              <a:off x="3529689"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2" name="Google Shape;3142;p13" descr="A blue and black text&#10;&#10;Description automatically generated"/>
            <p:cNvPicPr preferRelativeResize="0"/>
            <p:nvPr/>
          </p:nvPicPr>
          <p:blipFill rotWithShape="1">
            <a:blip r:embed="rId5"/>
            <a:srcRect/>
            <a:stretch>
              <a:fillRect/>
            </a:stretch>
          </p:blipFill>
          <p:spPr>
            <a:xfrm>
              <a:off x="1567263" y="1495382"/>
              <a:ext cx="1816255" cy="454064"/>
            </a:xfrm>
            <a:prstGeom prst="rect">
              <a:avLst/>
            </a:prstGeom>
            <a:noFill/>
            <a:ln>
              <a:noFill/>
            </a:ln>
          </p:spPr>
        </p:pic>
      </p:grpSp>
      <p:sp>
        <p:nvSpPr>
          <p:cNvPr id="3143" name="Google Shape;3143;p13"/>
          <p:cNvSpPr txBox="1"/>
          <p:nvPr/>
        </p:nvSpPr>
        <p:spPr>
          <a:xfrm>
            <a:off x="1199820" y="3962705"/>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rgbClr val="F2F2F2"/>
                </a:solidFill>
                <a:latin typeface="Arial" panose="020B0604020202020204"/>
                <a:ea typeface="Arial" panose="020B0604020202020204"/>
                <a:cs typeface="Arial" panose="020B0604020202020204"/>
                <a:sym typeface="Arial" panose="020B0604020202020204"/>
              </a:rPr>
              <a:t>Student Details </a:t>
            </a:r>
            <a:endParaRPr sz="1200" b="0"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
        <p:nvSpPr>
          <p:cNvPr id="3144" name="Google Shape;3144;p13"/>
          <p:cNvSpPr txBox="1"/>
          <p:nvPr/>
        </p:nvSpPr>
        <p:spPr>
          <a:xfrm>
            <a:off x="1281240" y="4231479"/>
            <a:ext cx="4173300" cy="648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Name: </a:t>
            </a:r>
            <a:r>
              <a:rPr lang="en-GB" alt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KARTHIK D</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 </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 </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NM </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ID:autleee0</a:t>
            </a:r>
            <a:r>
              <a:rPr lang="en-GB" alt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32</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College Name: Varuvan </a:t>
            </a:r>
            <a:r>
              <a:rPr lang="en-US" sz="11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Vadivelan</a:t>
            </a: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 Institute of Technology</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 name="Google Shape;3145;p13"/>
          <p:cNvCxnSpPr/>
          <p:nvPr/>
        </p:nvCxnSpPr>
        <p:spPr>
          <a:xfrm rot="10800000" flipH="1">
            <a:off x="1122744" y="4194862"/>
            <a:ext cx="4530000" cy="14700"/>
          </a:xfrm>
          <a:prstGeom prst="straightConnector1">
            <a:avLst/>
          </a:prstGeom>
          <a:noFill/>
          <a:ln w="9525" cap="flat" cmpd="sng">
            <a:solidFill>
              <a:srgbClr val="E5EEFF"/>
            </a:solidFill>
            <a:prstDash val="lgDashDot"/>
            <a:round/>
            <a:headEnd type="none" w="sm" len="sm"/>
            <a:tailEnd type="none" w="sm" len="sm"/>
          </a:ln>
        </p:spPr>
      </p:cxnSp>
      <p:pic>
        <p:nvPicPr>
          <p:cNvPr id="3146" name="Google Shape;3146;p13"/>
          <p:cNvPicPr preferRelativeResize="0"/>
          <p:nvPr/>
        </p:nvPicPr>
        <p:blipFill rotWithShape="1">
          <a:blip r:embed="rId6"/>
          <a:srcRect/>
          <a:stretch>
            <a:fillRect/>
          </a:stretch>
        </p:blipFill>
        <p:spPr>
          <a:xfrm>
            <a:off x="3937210" y="1670103"/>
            <a:ext cx="1443387" cy="1049002"/>
          </a:xfrm>
          <a:prstGeom prst="rect">
            <a:avLst/>
          </a:prstGeom>
          <a:noFill/>
          <a:ln>
            <a:noFill/>
          </a:ln>
        </p:spPr>
      </p:pic>
      <p:sp>
        <p:nvSpPr>
          <p:cNvPr id="3147" name="Google Shape;3147;p13"/>
          <p:cNvSpPr/>
          <p:nvPr/>
        </p:nvSpPr>
        <p:spPr>
          <a:xfrm>
            <a:off x="1642823" y="2778126"/>
            <a:ext cx="5858400" cy="9345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2000" b="1" i="0" u="none" strike="noStrike" cap="none">
              <a:solidFill>
                <a:srgbClr val="F2F2F2"/>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20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Future Scope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200" b="0" i="0" u="none" strike="noStrike" cap="none">
                <a:solidFill>
                  <a:srgbClr val="0D0D0D"/>
                </a:solidFill>
                <a:latin typeface="Arial" panose="020B0604020202020204"/>
                <a:ea typeface="Arial" panose="020B0604020202020204"/>
                <a:cs typeface="Arial" panose="020B0604020202020204"/>
                <a:sym typeface="Arial" panose="020B0604020202020204"/>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These systems could provide earlier and more accurate warnings to mitigate the impact of seismic events on communities and infrastructure.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Ongoing research into earthquake precursors, such as changes in groundwater levels, electromagnetic signals, and animal behaviour, may lead to the identification of new precursory indicators.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Future prediction systems could incorporate these additional data sources to enhance prediction accuracy.</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30" name="Google Shape;3230;p22" descr="Abstract background with futuristic elements"/>
          <p:cNvPicPr preferRelativeResize="0"/>
          <p:nvPr/>
        </p:nvPicPr>
        <p:blipFill rotWithShape="1">
          <a:blip r:embed="rId1"/>
          <a:srcRect/>
          <a:stretch>
            <a:fill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23"/>
          <p:cNvSpPr txBox="1">
            <a:spLocks noGrp="1"/>
          </p:cNvSpPr>
          <p:nvPr>
            <p:ph type="title"/>
          </p:nvPr>
        </p:nvSpPr>
        <p:spPr>
          <a:xfrm>
            <a:off x="311700" y="499729"/>
            <a:ext cx="8520600" cy="3976500"/>
          </a:xfrm>
          <a:prstGeom prst="rect">
            <a:avLst/>
          </a:prstGeom>
          <a:noFill/>
          <a:ln>
            <a:noFill/>
          </a:ln>
        </p:spPr>
        <p:txBody>
          <a:bodyPr spcFirstLastPara="1" wrap="square" lIns="91425" tIns="91425" rIns="91425" bIns="91425" anchor="t" anchorCtr="0">
            <a:noAutofit/>
          </a:bodyPr>
          <a:lstStyle/>
          <a:p>
            <a:r>
              <a:rPr lang="en-US" sz="2000" b="1" dirty="0"/>
              <a:t>GITHUB LINK</a:t>
            </a:r>
            <a:r>
              <a:rPr lang="en-US" b="1" dirty="0"/>
              <a:t>:</a:t>
            </a:r>
            <a:br>
              <a:rPr lang="en-US" b="1" dirty="0"/>
            </a:br>
            <a:r>
              <a:rPr lang="en-US" sz="2400" b="1" u="sng" dirty="0">
                <a:solidFill>
                  <a:srgbClr val="0070C0"/>
                </a:solidFill>
              </a:rPr>
              <a:t>https://github.com/</a:t>
            </a:r>
            <a:r>
              <a:rPr lang="en-GB" altLang="en-US" sz="2400" b="1" u="sng" dirty="0">
                <a:solidFill>
                  <a:srgbClr val="0070C0"/>
                </a:solidFill>
              </a:rPr>
              <a:t>karthik5316</a:t>
            </a:r>
            <a:br>
              <a:rPr lang="en-GB" sz="2400" dirty="0" smtClean="0"/>
            </a:br>
            <a:br>
              <a:rPr lang="en-GB" sz="2400" dirty="0" smtClean="0"/>
            </a:br>
            <a:br>
              <a:rPr lang="en-GB" sz="2400" dirty="0" smtClean="0"/>
            </a:br>
            <a:br>
              <a:rPr lang="en-US" sz="2400" b="1" dirty="0"/>
            </a:br>
            <a:endParaRPr sz="2400" b="1" dirty="0"/>
          </a:p>
        </p:txBody>
      </p:sp>
      <p:sp>
        <p:nvSpPr>
          <p:cNvPr id="3237" name="Google Shape;3237;p23"/>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4"/>
          <p:cNvSpPr txBox="1"/>
          <p:nvPr/>
        </p:nvSpPr>
        <p:spPr>
          <a:xfrm>
            <a:off x="123208" y="573002"/>
            <a:ext cx="8329800" cy="2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213163"/>
                </a:solidFill>
                <a:latin typeface="Arial" panose="020B0604020202020204"/>
                <a:ea typeface="Arial" panose="020B0604020202020204"/>
                <a:cs typeface="Arial" panose="020B0604020202020204"/>
                <a:sym typeface="Arial" panose="020B0604020202020204"/>
              </a:rPr>
              <a:t>Video of the Project</a:t>
            </a:r>
            <a:r>
              <a:rPr lang="en-US" sz="1600" b="1" i="0" u="none" strike="noStrike" cap="none" dirty="0" smtClean="0">
                <a:solidFill>
                  <a:srgbClr val="213163"/>
                </a:solidFill>
                <a:latin typeface="Arial" panose="020B0604020202020204"/>
                <a:ea typeface="Arial" panose="020B0604020202020204"/>
                <a:cs typeface="Arial" panose="020B0604020202020204"/>
                <a:sym typeface="Arial" panose="020B0604020202020204"/>
              </a:rPr>
              <a:t>:</a:t>
            </a:r>
            <a:endParaRPr lang="en-US" sz="1600" b="1" i="0" u="none" strike="noStrike" cap="none" dirty="0" smtClean="0">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000" b="1" u="sng" dirty="0">
                <a:solidFill>
                  <a:srgbClr val="0070C0"/>
                </a:solidFill>
                <a:sym typeface="+mn-ea"/>
              </a:rPr>
              <a:t>https://github.com/karthik5316/earthquake-prediction-system</a:t>
            </a:r>
            <a:endParaRPr lang="en-GB" sz="2000" b="1" u="sng" dirty="0">
              <a:solidFill>
                <a:srgbClr val="0070C0"/>
              </a:solidFill>
            </a:endParaRPr>
          </a:p>
          <a:p>
            <a:pPr marL="0" marR="0" lvl="0" indent="0" algn="l" rtl="0">
              <a:lnSpc>
                <a:spcPct val="100000"/>
              </a:lnSpc>
              <a:spcBef>
                <a:spcPts val="0"/>
              </a:spcBef>
              <a:spcAft>
                <a:spcPts val="0"/>
              </a:spcAft>
              <a:buNone/>
            </a:pPr>
            <a:endParaRPr lang="en-US" sz="1600" b="1" i="0" u="sng" strike="noStrike" cap="none" dirty="0" smtClean="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1"/>
              </a:rPr>
              <a:t> </a:t>
            </a:r>
            <a:endParaRPr dirty="0"/>
          </a:p>
          <a:p>
            <a:pPr marL="0" marR="0" lvl="0" indent="0" algn="l" rtl="0">
              <a:lnSpc>
                <a:spcPct val="100000"/>
              </a:lnSpc>
              <a:spcBef>
                <a:spcPts val="0"/>
              </a:spcBef>
              <a:spcAft>
                <a:spcPts val="0"/>
              </a:spcAft>
              <a:buNone/>
            </a:pPr>
            <a:endParaRPr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1"/>
            </a:endParaRPr>
          </a:p>
        </p:txBody>
      </p:sp>
      <p:sp>
        <p:nvSpPr>
          <p:cNvPr id="3244" name="Google Shape;3244;p24"/>
          <p:cNvSpPr/>
          <p:nvPr/>
        </p:nvSpPr>
        <p:spPr>
          <a:xfrm>
            <a:off x="212651" y="1291300"/>
            <a:ext cx="8676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45" name="Google Shape;3245;p2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Magnitude based prediction.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0"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53" name="Google Shape;3253;p25" descr="A pen and papers with check marks&#10;&#10;Description automatically generated"/>
          <p:cNvPicPr preferRelativeResize="0"/>
          <p:nvPr/>
        </p:nvPicPr>
        <p:blipFill rotWithShape="1">
          <a:blip r:embed="rId1"/>
          <a:srcRect/>
          <a:stretch>
            <a:fill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990" marR="0" lvl="0" indent="-85090" algn="l" rtl="0">
              <a:lnSpc>
                <a:spcPct val="100000"/>
              </a:lnSpc>
              <a:spcBef>
                <a:spcPts val="0"/>
              </a:spcBef>
              <a:spcAft>
                <a:spcPts val="0"/>
              </a:spcAft>
              <a:buClr>
                <a:srgbClr val="213163"/>
              </a:buClr>
              <a:buSzPts val="1400"/>
              <a:buFont typeface="Arial" panose="020B0604020202020204"/>
              <a:buNone/>
            </a:pPr>
            <a:endParaRPr sz="1400" b="0" i="0" u="none" strike="noStrike" cap="none">
              <a:solidFill>
                <a:srgbClr val="0000FF"/>
              </a:solidFill>
              <a:latin typeface="Arial" panose="020B0604020202020204"/>
              <a:ea typeface="Arial" panose="020B0604020202020204"/>
              <a:cs typeface="Arial" panose="020B0604020202020204"/>
              <a:sym typeface="Arial" panose="020B0604020202020204"/>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Reference: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Martinez, J., &amp; Bernal, J. (2018). "Earthquake magnitude prediction using random forest algorithm."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Earthquake Engineering</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22(7), 1261-1276.</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5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Allen , R.M. (2021)-This review provides an overview of earthquake early warning systems,discussing their principles,capabilities,and challenges.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rPr>
              <a:t>Thank you!</a:t>
            </a:r>
            <a:endPar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Course Outline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990" marR="0" lvl="0" indent="-173990" algn="l" rtl="0">
              <a:lnSpc>
                <a:spcPct val="100000"/>
              </a:lnSpc>
              <a:spcBef>
                <a:spcPts val="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Abstract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Problem Statement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Aims, Objective &amp; Proposed System/Solution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Deployment &amp; Algorithm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Future Scope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Video of the Project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Conclusion</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80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Reference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154" name="Google Shape;3154;p14"/>
          <p:cNvPicPr preferRelativeResize="0"/>
          <p:nvPr/>
        </p:nvPicPr>
        <p:blipFill rotWithShape="1">
          <a:blip r:embed="rId1"/>
          <a:srcRect/>
          <a:stretch>
            <a:fill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Earthquakes are natural disasters with devastating consequences, often causing loss of life and extensive damage to infrastructure.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The ability to predict earthquakes with accuracy and timeliness is crucial for minimizing their impact and implementing effective disaster management strategies. </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In recent years, advancements in technology and data analytics have facilitated the development of sophisticated earthquake prediction systems.</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1"/>
            <a:srcRect/>
            <a:stretch>
              <a:fill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2"/>
            <a:srcRect b="62887"/>
            <a:stretch>
              <a:fillRect/>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Predicting earthquakes, including their magnitude, is a complex scientific problem that involves seismology, geophysics , and other disciplines.</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56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Analyzing  data from seismic sensor, historical patters, and various modelling techniques which typically fall outside the scope of AIML due to lack of  accurate predicting the magnitude of earthquake.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b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1"/>
            <a:srcRect l="11107" t="10028" r="10943" b="11565"/>
            <a:stretch>
              <a:fillRect/>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2"/>
            <a:srcRect b="60167"/>
            <a:stretch>
              <a:fillRect/>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Aim:  T</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Aim and Objective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pic>
        <p:nvPicPr>
          <p:cNvPr id="3184" name="Google Shape;3184;p17" descr="Presentation with checklist with solid fill"/>
          <p:cNvPicPr preferRelativeResize="0"/>
          <p:nvPr/>
        </p:nvPicPr>
        <p:blipFill rotWithShape="1">
          <a:blip r:embed="rId1"/>
          <a:srcRect l="7518" t="10397" r="9864" b="8879"/>
          <a:stretch>
            <a:fillRect/>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88900" algn="just" rtl="0">
              <a:lnSpc>
                <a:spcPct val="100000"/>
              </a:lnSpc>
              <a:spcBef>
                <a:spcPts val="600"/>
              </a:spcBef>
              <a:spcAft>
                <a:spcPts val="0"/>
              </a:spcAft>
              <a:buClr>
                <a:srgbClr val="000000"/>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The  goal  is  to  develop  a  machine  learning  model  for  Earth  Quake Prediction,  to  potentially  replace  the  updatable  supervised  machine  learning classification  models  by  predicting  results  in  the  form  of  best  accuracy  by comparing supervised algorithm.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990" marR="0" lvl="0" indent="-17399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8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Objectives</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1"/>
            <a:srcRect/>
            <a:stretch>
              <a:fill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PROPOSED SYSTEM</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225425" algn="just" rtl="0">
              <a:lnSpc>
                <a:spcPct val="90000"/>
              </a:lnSpc>
              <a:spcBef>
                <a:spcPts val="0"/>
              </a:spcBef>
              <a:spcAft>
                <a:spcPts val="0"/>
              </a:spcAft>
              <a:buClr>
                <a:schemeClr val="dk1"/>
              </a:buClr>
              <a:buSzPts val="1850"/>
              <a:buFont typeface="Arial" panose="020B0604020202020204"/>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For predicting the magnitude of an earthquake when it’s not known, regression  algorithms are typically used in earthquake prediction  systems.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Linear regression: This is one of the simplest regression algorithms, which fits a linear relationship between the input features and the target variable (earthquake magnitude in this case).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They  analyze and historical earthquake magnitudes to estimate the magnitude of an impending earthquake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Development of a prediction model utilizing  Artificial Neural Networks  (ANN) to forecast the magnitude and depth of earthquake based on historical data.</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Utilization of a dataset containing various earthquake parameter fields for training the ANN model enabling it to predict earthquake characteristics at specific latitude and longitude coordinates.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Random Forest Regression:</a:t>
            </a:r>
            <a:endPar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In a random forest regression for predicting the magnitude of earthquake,the algorithm typically used in based on decision trees.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This ensemble approach helps to improve the accuracy and generalization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Data Collection and Preprocessing: Preprocess the data by handling missing values, scaling features, and encoding categorical variables if necessary.</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Feature Selection and Engineering: Extract additional features if needed and perform feature engineering to enhance the predictive power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Training: Train a Random Forest Regression model using the training data. Random Forest combines multiple decision trees, each trained on a random subset of the data and features, to make predictions..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DEPLOYMENT</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Train your earthquake magnitude prediction model using historical seismic data . Evaluate the models performance using appropriate matrics such as mean absolute error (MAE), mean squared error (MSE), or root mean squared error (RMSE) on a validation data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Serialize the trained model into a format that can be easily deployed and used in production environments.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Create an application programming interface (API) that exposes endpoints for receiving input data and returning earthquake magnitude predictions.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Optimize your deployment infrastructure for scalability and performance to handle varying loads of incoming prediction requests.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Consider using cloud services like AWS, Google cloud, or Azure for scalable and reliable infrastructure.</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Implement caching mechanism and load balancers to distribute incoming requests efficiently.   </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7106</Words>
  <Application>WPS Presentation</Application>
  <PresentationFormat>On-screen Show (16:9)</PresentationFormat>
  <Paragraphs>149</Paragraphs>
  <Slides>15</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SimSun</vt:lpstr>
      <vt:lpstr>Wingdings</vt:lpstr>
      <vt:lpstr>Arial</vt:lpstr>
      <vt:lpstr>Calibri</vt:lpstr>
      <vt:lpstr>Times New Roman</vt:lpstr>
      <vt:lpstr>Microsoft YaHei</vt:lpstr>
      <vt:lpstr>Arial Unicode MS</vt:lpstr>
      <vt:lpstr>Simple Light</vt:lpstr>
      <vt:lpstr>PowerPoint 演示文稿</vt:lpstr>
      <vt:lpstr>Course Outline</vt:lpstr>
      <vt:lpstr>PowerPoint 演示文稿</vt:lpstr>
      <vt:lpstr>PowerPoint 演示文稿</vt:lpstr>
      <vt:lpstr>PowerPoint 演示文稿</vt:lpstr>
      <vt:lpstr>PowerPoint 演示文稿</vt:lpstr>
      <vt:lpstr>PowerPoint 演示文稿</vt:lpstr>
      <vt:lpstr>   ALGORITHM:</vt:lpstr>
      <vt:lpstr>PowerPoint 演示文稿</vt:lpstr>
      <vt:lpstr>PowerPoint 演示文稿</vt:lpstr>
      <vt:lpstr>GITHUB LINK: https://github.com/shankartudu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Sivakumar C</dc:creator>
  <cp:lastModifiedBy>RKS MOBILES</cp:lastModifiedBy>
  <cp:revision>5</cp:revision>
  <dcterms:created xsi:type="dcterms:W3CDTF">2024-05-03T14:01:00Z</dcterms:created>
  <dcterms:modified xsi:type="dcterms:W3CDTF">2024-05-05T03:07:09Z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E2C758AE52FC406DADBD9833BC2D80BF_13</vt:lpwstr>
  </property>
  <property fmtid="{D5CDD505-2E9C-101B-9397-08002B2CF9AE}" pid="3" name="KSOProductBuildVer">
    <vt:lpwstr>2057-12.2.0.16731</vt:lpwstr>
  </property>
</Properties>
</file>